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sldIdLst>
    <p:sldId id="256" r:id="rId2"/>
    <p:sldId id="257" r:id="rId3"/>
    <p:sldId id="259" r:id="rId4"/>
    <p:sldId id="266" r:id="rId5"/>
    <p:sldId id="269" r:id="rId6"/>
    <p:sldId id="260" r:id="rId7"/>
    <p:sldId id="258" r:id="rId8"/>
    <p:sldId id="261" r:id="rId9"/>
    <p:sldId id="265" r:id="rId10"/>
    <p:sldId id="270" r:id="rId11"/>
    <p:sldId id="271" r:id="rId12"/>
    <p:sldId id="272" r:id="rId13"/>
    <p:sldId id="273" r:id="rId14"/>
    <p:sldId id="268" r:id="rId15"/>
    <p:sldId id="274" r:id="rId16"/>
    <p:sldId id="264" r:id="rId17"/>
    <p:sldId id="276" r:id="rId18"/>
    <p:sldId id="275" r:id="rId19"/>
    <p:sldId id="277" r:id="rId20"/>
    <p:sldId id="278" r:id="rId21"/>
    <p:sldId id="279" r:id="rId22"/>
    <p:sldId id="267" r:id="rId23"/>
    <p:sldId id="281" r:id="rId24"/>
    <p:sldId id="262" r:id="rId25"/>
    <p:sldId id="263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4" autoAdjust="0"/>
    <p:restoredTop sz="77549" autoAdjust="0"/>
  </p:normalViewPr>
  <p:slideViewPr>
    <p:cSldViewPr>
      <p:cViewPr>
        <p:scale>
          <a:sx n="84" d="100"/>
          <a:sy n="84" d="100"/>
        </p:scale>
        <p:origin x="-11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7315C-F0BD-4C11-9181-7926750B4F0B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88411-85AD-4C95-9B3A-438D59BA1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paths can occur</a:t>
            </a:r>
            <a:r>
              <a:rPr lang="en-US" baseline="0" dirty="0" smtClean="0"/>
              <a:t> at the same time OR at one after the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list is NOT exhaustive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operation happens as soon as enough of a gestures has been seen to recognize it unambiguously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Features:</a:t>
            </a:r>
            <a:r>
              <a:rPr lang="en-US" baseline="0" dirty="0" smtClean="0"/>
              <a:t> 1-2) the cosine and sine of the initial angle of the gesture, 3-4) the length and angle of the bounding box diagonal 5) distance between the first and last point 6-7) the cosine and sine of the </a:t>
            </a:r>
            <a:r>
              <a:rPr lang="en-US" baseline="0" dirty="0" err="1" smtClean="0"/>
              <a:t>anlge</a:t>
            </a:r>
            <a:r>
              <a:rPr lang="en-US" baseline="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Have to</a:t>
            </a:r>
            <a:r>
              <a:rPr lang="en-US" baseline="0" dirty="0" smtClean="0"/>
              <a:t> train with examples of different sizes</a:t>
            </a:r>
          </a:p>
          <a:p>
            <a:pPr>
              <a:buFontTx/>
              <a:buChar char="-"/>
            </a:pPr>
            <a:r>
              <a:rPr lang="en-US" baseline="0" dirty="0" smtClean="0"/>
              <a:t> Feature set is extensible and different features could help with the last two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Rubine’s</a:t>
            </a:r>
            <a:r>
              <a:rPr lang="en-US" dirty="0" smtClean="0"/>
              <a:t> Algorithm is</a:t>
            </a:r>
            <a:r>
              <a:rPr lang="en-US" baseline="0" dirty="0" smtClean="0"/>
              <a:t> an example of a feature based statistical classifier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Centroid</a:t>
            </a:r>
            <a:r>
              <a:rPr lang="en-US" baseline="0" dirty="0" smtClean="0"/>
              <a:t> = center of mass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 </a:t>
            </a:r>
            <a:r>
              <a:rPr lang="en-US" baseline="0" dirty="0" smtClean="0"/>
              <a:t>= “be as accurate as possible”</a:t>
            </a:r>
          </a:p>
          <a:p>
            <a:r>
              <a:rPr lang="en-US" baseline="0" dirty="0" smtClean="0"/>
              <a:t>Medium  =“balance speed and accuracy”</a:t>
            </a:r>
          </a:p>
          <a:p>
            <a:r>
              <a:rPr lang="en-US" baseline="0" dirty="0" smtClean="0"/>
              <a:t>Fast = “go as fast as you can”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8411-85AD-4C95-9B3A-438D59BA1B0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D5F77C-6A2B-4D44-9108-238D2D24517E}" type="datetimeFigureOut">
              <a:rPr lang="en-US" smtClean="0"/>
              <a:pPr/>
              <a:t>5/1/2009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44B2DB-F524-40E2-804E-8A9D101C3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1294211.1294238" TargetMode="External"/><Relationship Id="rId2" Type="http://schemas.openxmlformats.org/officeDocument/2006/relationships/hyperlink" Target="http://doi.acm.org/10.1145/985692.9857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i.acm.org/10.1145/958432.958452" TargetMode="External"/><Relationship Id="rId5" Type="http://schemas.openxmlformats.org/officeDocument/2006/relationships/hyperlink" Target="http://doi.acm.org/10.1145/259964.260123" TargetMode="External"/><Relationship Id="rId4" Type="http://schemas.openxmlformats.org/officeDocument/2006/relationships/hyperlink" Target="http://doi.acm.org/10.1145/127719.12275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354401.354412" TargetMode="External"/><Relationship Id="rId2" Type="http://schemas.openxmlformats.org/officeDocument/2006/relationships/hyperlink" Target="http://www.springerlink.com/content/27363m50ux321rv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i.acm.org/10.1145/1185657.1185770" TargetMode="External"/><Relationship Id="rId5" Type="http://schemas.openxmlformats.org/officeDocument/2006/relationships/hyperlink" Target="http://doi.acm.org/10.1145/1029632.1029669" TargetMode="External"/><Relationship Id="rId4" Type="http://schemas.openxmlformats.org/officeDocument/2006/relationships/hyperlink" Target="http://doi.acm.org/10.1145/302979.302985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abs.opera.com/news/2009/04/01/" TargetMode="External"/><Relationship Id="rId2" Type="http://schemas.openxmlformats.org/officeDocument/2006/relationships/hyperlink" Target="http://www.vimeo.com/336594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2D, 3D and Multi-Touch Gestures Made Easier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Joshua Sunshine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Gesture input handlers are associated with classes</a:t>
            </a:r>
          </a:p>
          <a:p>
            <a:pPr lvl="1"/>
            <a:r>
              <a:rPr lang="en-US" dirty="0" smtClean="0"/>
              <a:t>Any subclass is also automatically associated with gesture handler. Examples:</a:t>
            </a:r>
          </a:p>
          <a:p>
            <a:pPr lvl="2"/>
            <a:r>
              <a:rPr lang="en-US" dirty="0" smtClean="0"/>
              <a:t>Associating the “X” shaped delete gesture with </a:t>
            </a:r>
            <a:r>
              <a:rPr lang="en-US" dirty="0" err="1" smtClean="0"/>
              <a:t>GraphicalObject</a:t>
            </a:r>
            <a:r>
              <a:rPr lang="en-US" dirty="0" smtClean="0"/>
              <a:t> automatically associates it with all Rectangle, Line, Circle, etc. objects.</a:t>
            </a:r>
          </a:p>
          <a:p>
            <a:pPr lvl="2"/>
            <a:r>
              <a:rPr lang="en-US" dirty="0" smtClean="0"/>
              <a:t>Associating the “L-shaped” create rectangle with </a:t>
            </a:r>
            <a:r>
              <a:rPr lang="en-US" dirty="0" err="1" smtClean="0"/>
              <a:t>GdpTopView</a:t>
            </a:r>
            <a:r>
              <a:rPr lang="en-US" dirty="0" smtClean="0"/>
              <a:t> associates it with any GDP window.</a:t>
            </a:r>
          </a:p>
          <a:p>
            <a:pPr lvl="1"/>
            <a:r>
              <a:rPr lang="en-US" dirty="0" smtClean="0"/>
              <a:t>Note the difference with the </a:t>
            </a:r>
            <a:r>
              <a:rPr lang="en-US" dirty="0" err="1" smtClean="0"/>
              <a:t>interactor</a:t>
            </a:r>
            <a:r>
              <a:rPr lang="en-US" dirty="0" smtClean="0"/>
              <a:t> model, which we implemented in our homework, which associates input handlers with groups.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GRANDMA recipe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new gesture handler and associate it with a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gesture ~15 times.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semantics (in Objective C)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Gesture is recognized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Mouse movements after recognition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Gesture finishes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Gesture is represented as an array </a:t>
            </a:r>
            <a:r>
              <a:rPr lang="en-US" dirty="0" smtClean="0">
                <a:latin typeface="Consolas" pitchFamily="49" charset="0"/>
              </a:rPr>
              <a:t>g</a:t>
            </a:r>
            <a:r>
              <a:rPr lang="en-US" dirty="0" smtClean="0"/>
              <a:t> of </a:t>
            </a:r>
            <a:r>
              <a:rPr lang="en-US" dirty="0" smtClean="0">
                <a:latin typeface="Consolas" pitchFamily="49" charset="0"/>
              </a:rPr>
              <a:t>P</a:t>
            </a:r>
            <a:r>
              <a:rPr lang="en-US" dirty="0" smtClean="0"/>
              <a:t> sample points: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latin typeface="Consolas" pitchFamily="49" charset="0"/>
              </a:rPr>
              <a:t>G</a:t>
            </a:r>
            <a:r>
              <a:rPr lang="en-US" baseline="-25000" dirty="0" err="1" smtClean="0">
                <a:latin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</a:rPr>
              <a:t> = (</a:t>
            </a:r>
            <a:r>
              <a:rPr lang="en-US" dirty="0" err="1" smtClean="0">
                <a:latin typeface="Consolas" pitchFamily="49" charset="0"/>
              </a:rPr>
              <a:t>x</a:t>
            </a:r>
            <a:r>
              <a:rPr lang="en-US" baseline="-25000" dirty="0" err="1" smtClean="0">
                <a:latin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</a:rPr>
              <a:t>y</a:t>
            </a:r>
            <a:r>
              <a:rPr lang="en-US" baseline="-25000" dirty="0" err="1" smtClean="0">
                <a:latin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</a:rPr>
              <a:t>t</a:t>
            </a:r>
            <a:r>
              <a:rPr lang="en-US" baseline="-25000" dirty="0" err="1" smtClean="0">
                <a:latin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</a:rPr>
              <a:t>)</a:t>
            </a:r>
            <a:br>
              <a:rPr lang="en-US" dirty="0" smtClean="0">
                <a:latin typeface="Consolas" pitchFamily="49" charset="0"/>
              </a:rPr>
            </a:br>
            <a:r>
              <a:rPr lang="en-US" dirty="0" smtClean="0">
                <a:latin typeface="Consolas" pitchFamily="49" charset="0"/>
              </a:rPr>
              <a:t>	0 ≤ p ≤ P</a:t>
            </a:r>
          </a:p>
          <a:p>
            <a:r>
              <a:rPr lang="en-US" dirty="0" smtClean="0"/>
              <a:t>Problem: Given an input gesture </a:t>
            </a:r>
            <a:r>
              <a:rPr lang="en-US" dirty="0" smtClean="0">
                <a:latin typeface="Consolas" pitchFamily="49" charset="0"/>
              </a:rPr>
              <a:t>g</a:t>
            </a:r>
            <a:r>
              <a:rPr lang="en-US" baseline="-25000" dirty="0" smtClean="0">
                <a:latin typeface="Consolas" pitchFamily="49" charset="0"/>
              </a:rPr>
              <a:t>0</a:t>
            </a:r>
            <a:r>
              <a:rPr lang="en-US" dirty="0" smtClean="0"/>
              <a:t> and set </a:t>
            </a:r>
            <a:r>
              <a:rPr lang="en-US" dirty="0" smtClean="0">
                <a:latin typeface="Symbol" pitchFamily="18" charset="2"/>
              </a:rPr>
              <a:t>{</a:t>
            </a:r>
            <a:r>
              <a:rPr lang="en-US" dirty="0" smtClean="0">
                <a:latin typeface="Consolas" pitchFamily="49" charset="0"/>
              </a:rPr>
              <a:t>C</a:t>
            </a:r>
            <a:r>
              <a:rPr lang="en-US" baseline="-25000" dirty="0" smtClean="0">
                <a:latin typeface="Consolas" pitchFamily="49" charset="0"/>
              </a:rPr>
              <a:t>1</a:t>
            </a:r>
            <a:r>
              <a:rPr lang="en-US" dirty="0" smtClean="0">
                <a:latin typeface="Consolas" pitchFamily="49" charset="0"/>
              </a:rPr>
              <a:t>, C</a:t>
            </a:r>
            <a:r>
              <a:rPr lang="en-US" baseline="-25000" dirty="0" smtClean="0">
                <a:latin typeface="Consolas" pitchFamily="49" charset="0"/>
              </a:rPr>
              <a:t>2</a:t>
            </a:r>
            <a:r>
              <a:rPr lang="en-US" dirty="0" smtClean="0">
                <a:latin typeface="Consolas" pitchFamily="49" charset="0"/>
              </a:rPr>
              <a:t>,…} </a:t>
            </a:r>
            <a:r>
              <a:rPr lang="en-US" dirty="0" smtClean="0"/>
              <a:t>of gesture classes determine which class g belongs to.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GRANDMA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13 Features</a:t>
            </a:r>
          </a:p>
          <a:p>
            <a:r>
              <a:rPr lang="en-US" dirty="0" smtClean="0"/>
              <a:t>A gesture class is a set of weights assigned to each feature</a:t>
            </a:r>
          </a:p>
          <a:p>
            <a:pPr lvl="1"/>
            <a:r>
              <a:rPr lang="en-US" dirty="0" smtClean="0"/>
              <a:t>Gestures are given a grade by the linear evaluation function resulting from the weights</a:t>
            </a:r>
          </a:p>
          <a:p>
            <a:pPr lvl="1"/>
            <a:r>
              <a:rPr lang="en-US" dirty="0" smtClean="0"/>
              <a:t>A gesture is assigned to the class with the maximum grade.</a:t>
            </a:r>
          </a:p>
          <a:p>
            <a:r>
              <a:rPr lang="en-US" dirty="0" smtClean="0"/>
              <a:t>Training assigns weights to the 13 features</a:t>
            </a:r>
          </a:p>
          <a:p>
            <a:r>
              <a:rPr lang="en-US" dirty="0" smtClean="0"/>
              <a:t>Gestures are rejected if the grade assigned to two classes is similar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supports single stroke gestures.</a:t>
            </a:r>
          </a:p>
          <a:p>
            <a:pPr lvl="1"/>
            <a:r>
              <a:rPr lang="en-US" dirty="0" smtClean="0"/>
              <a:t>Why? Avoids </a:t>
            </a:r>
            <a:r>
              <a:rPr lang="en-US" dirty="0" smtClean="0"/>
              <a:t>segmentation </a:t>
            </a:r>
            <a:r>
              <a:rPr lang="en-US" dirty="0" smtClean="0"/>
              <a:t>problem.</a:t>
            </a:r>
            <a:endParaRPr lang="en-US" dirty="0" smtClean="0"/>
          </a:p>
          <a:p>
            <a:pPr lvl="1"/>
            <a:r>
              <a:rPr lang="en-US" dirty="0" smtClean="0"/>
              <a:t>Why? More </a:t>
            </a:r>
            <a:r>
              <a:rPr lang="en-US" dirty="0" smtClean="0"/>
              <a:t>usable, a single stroke is associated with a single </a:t>
            </a:r>
            <a:r>
              <a:rPr lang="en-US" dirty="0" smtClean="0"/>
              <a:t>operation.</a:t>
            </a:r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upports  only a </a:t>
            </a:r>
            <a:r>
              <a:rPr lang="en-US" dirty="0" smtClean="0"/>
              <a:t>subset of the gestures that are part of my definition.</a:t>
            </a:r>
          </a:p>
          <a:p>
            <a:pPr lvl="1"/>
            <a:r>
              <a:rPr lang="en-US" dirty="0" smtClean="0"/>
              <a:t>Segmentation problem = problem of recognizing when one stroke ends and the next one begins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Fails to distinguish between some gestures</a:t>
            </a:r>
          </a:p>
          <a:p>
            <a:r>
              <a:rPr lang="en-US" dirty="0" smtClean="0"/>
              <a:t>Hard to make size independent gestures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GRANDMA in Amulet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Amulet was extended to allow gesture input [</a:t>
            </a:r>
            <a:r>
              <a:rPr lang="en-US" dirty="0" err="1" smtClean="0"/>
              <a:t>Landay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err="1" smtClean="0"/>
              <a:t>GestureInteractor</a:t>
            </a:r>
            <a:endParaRPr lang="en-US" dirty="0" smtClean="0"/>
          </a:p>
          <a:p>
            <a:r>
              <a:rPr lang="en-US" dirty="0" err="1" smtClean="0"/>
              <a:t>Interactor</a:t>
            </a:r>
            <a:r>
              <a:rPr lang="en-US" dirty="0" smtClean="0"/>
              <a:t> calls callback function which decides what to do with the result of classification.</a:t>
            </a:r>
            <a:endParaRPr lang="en-US" dirty="0" smtClean="0"/>
          </a:p>
          <a:p>
            <a:r>
              <a:rPr lang="en-US" dirty="0" smtClean="0"/>
              <a:t>Classifiers are created with the GRANDMA training algorithm</a:t>
            </a:r>
          </a:p>
          <a:p>
            <a:r>
              <a:rPr lang="en-US" dirty="0" smtClean="0"/>
              <a:t>The features of GDP I discussed weren’t used.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</a:t>
            </a:r>
            <a:r>
              <a:rPr lang="en-US" dirty="0" smtClean="0"/>
              <a:t>1 </a:t>
            </a:r>
            <a:r>
              <a:rPr lang="en-US" dirty="0" smtClean="0"/>
              <a:t>recognizer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recognizers are hard to write:</a:t>
            </a:r>
          </a:p>
          <a:p>
            <a:pPr lvl="1"/>
            <a:r>
              <a:rPr lang="en-US" dirty="0" smtClean="0"/>
              <a:t>Hidden Markov Models</a:t>
            </a:r>
          </a:p>
          <a:p>
            <a:pPr lvl="1"/>
            <a:r>
              <a:rPr lang="en-US" dirty="0" smtClean="0"/>
              <a:t>Neural networks</a:t>
            </a:r>
          </a:p>
          <a:p>
            <a:pPr lvl="1"/>
            <a:r>
              <a:rPr lang="en-US" dirty="0" smtClean="0"/>
              <a:t>GRANDMA requires programmers to computer matrix inversions, </a:t>
            </a:r>
            <a:r>
              <a:rPr lang="en-US" dirty="0" err="1" smtClean="0"/>
              <a:t>discriminants</a:t>
            </a:r>
            <a:r>
              <a:rPr lang="en-US" dirty="0" smtClean="0"/>
              <a:t>, and </a:t>
            </a:r>
            <a:r>
              <a:rPr lang="en-US" dirty="0" err="1" smtClean="0"/>
              <a:t>Mahalanobis</a:t>
            </a:r>
            <a:r>
              <a:rPr lang="en-US" dirty="0" smtClean="0"/>
              <a:t> distances</a:t>
            </a:r>
            <a:endParaRPr lang="en-US" dirty="0"/>
          </a:p>
          <a:p>
            <a:r>
              <a:rPr lang="en-US" dirty="0" smtClean="0"/>
              <a:t>Toolkits are not available in every </a:t>
            </a:r>
            <a:r>
              <a:rPr lang="en-US" dirty="0" smtClean="0"/>
              <a:t>setting</a:t>
            </a:r>
          </a:p>
          <a:p>
            <a:r>
              <a:rPr lang="en-US" dirty="0" smtClean="0"/>
              <a:t>Therefore creative types (e.g. curious college sophomores) don’t implement gesture in the UIs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$1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Resilience to sampling </a:t>
            </a:r>
          </a:p>
          <a:p>
            <a:r>
              <a:rPr lang="en-US" dirty="0" smtClean="0"/>
              <a:t>Require no advance math</a:t>
            </a:r>
          </a:p>
          <a:p>
            <a:r>
              <a:rPr lang="en-US" dirty="0" smtClean="0"/>
              <a:t>Small code</a:t>
            </a:r>
          </a:p>
          <a:p>
            <a:r>
              <a:rPr lang="en-US" dirty="0" smtClean="0"/>
              <a:t>Fast</a:t>
            </a:r>
          </a:p>
          <a:p>
            <a:r>
              <a:rPr lang="en-US" dirty="0" smtClean="0"/>
              <a:t>1-gesture training</a:t>
            </a:r>
          </a:p>
          <a:p>
            <a:r>
              <a:rPr lang="en-US" dirty="0" smtClean="0"/>
              <a:t>Return an N-best list with scores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$1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Resample the input</a:t>
            </a:r>
          </a:p>
          <a:p>
            <a:pPr lvl="1"/>
            <a:r>
              <a:rPr lang="en-US" dirty="0" smtClean="0"/>
              <a:t>N evenly spaced points</a:t>
            </a:r>
          </a:p>
          <a:p>
            <a:r>
              <a:rPr lang="en-US" dirty="0" smtClean="0"/>
              <a:t>Rotate</a:t>
            </a:r>
          </a:p>
          <a:p>
            <a:pPr lvl="1"/>
            <a:r>
              <a:rPr lang="en-US" dirty="0" smtClean="0"/>
              <a:t>“Indicative” angle between </a:t>
            </a:r>
            <a:r>
              <a:rPr lang="en-US" dirty="0" err="1" smtClean="0"/>
              <a:t>centroid</a:t>
            </a:r>
            <a:r>
              <a:rPr lang="en-US" dirty="0" smtClean="0"/>
              <a:t> and start point</a:t>
            </a:r>
          </a:p>
          <a:p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Reference square</a:t>
            </a:r>
          </a:p>
          <a:p>
            <a:r>
              <a:rPr lang="en-US" dirty="0" smtClean="0"/>
              <a:t>Re-rotate and Score</a:t>
            </a:r>
          </a:p>
          <a:p>
            <a:pPr lvl="1"/>
            <a:r>
              <a:rPr lang="en-US" dirty="0" smtClean="0"/>
              <a:t>Score built from average distance between candidate and template points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$1?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Hold up back page of paper</a:t>
            </a:r>
          </a:p>
          <a:p>
            <a:r>
              <a:rPr lang="en-US" dirty="0" smtClean="0"/>
              <a:t>Thoughts?</a:t>
            </a:r>
          </a:p>
          <a:p>
            <a:r>
              <a:rPr lang="en-US" dirty="0" smtClean="0"/>
              <a:t>My opinion:</a:t>
            </a:r>
          </a:p>
          <a:p>
            <a:pPr lvl="1"/>
            <a:r>
              <a:rPr lang="en-US" dirty="0" smtClean="0"/>
              <a:t>Algorithm is simple enough to re-implement</a:t>
            </a:r>
          </a:p>
          <a:p>
            <a:pPr lvl="1"/>
            <a:r>
              <a:rPr lang="en-US" dirty="0" smtClean="0"/>
              <a:t>Major barrier is discovery problem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gesture?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“Gesture-based interfaces offer an alternative to traditional keyboard, menu, and direct manipulation interfaces.” [</a:t>
            </a:r>
            <a:r>
              <a:rPr lang="en-US" dirty="0" err="1" smtClean="0"/>
              <a:t>Rubine</a:t>
            </a:r>
            <a:r>
              <a:rPr lang="en-US" dirty="0" smtClean="0"/>
              <a:t>]</a:t>
            </a:r>
          </a:p>
          <a:p>
            <a:r>
              <a:rPr lang="en-US" dirty="0" smtClean="0"/>
              <a:t>“Pen, finger, and wand gestures are increasingly relevant to many new user interfaces.” [</a:t>
            </a:r>
            <a:r>
              <a:rPr lang="en-US" dirty="0" err="1" smtClean="0"/>
              <a:t>Wobbrock</a:t>
            </a:r>
            <a:r>
              <a:rPr lang="en-US" dirty="0" smtClean="0"/>
              <a:t>]</a:t>
            </a:r>
          </a:p>
          <a:p>
            <a:r>
              <a:rPr lang="en-US" dirty="0" smtClean="0"/>
              <a:t>“Input paths of recognized shapes.” [Me]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Cannot distinguish between gestures whose identities depend on aspect ratios, orientations</a:t>
            </a:r>
          </a:p>
          <a:p>
            <a:pPr lvl="1"/>
            <a:r>
              <a:rPr lang="en-US" dirty="0" smtClean="0"/>
              <a:t>Square from rectangle</a:t>
            </a:r>
          </a:p>
          <a:p>
            <a:pPr lvl="1"/>
            <a:r>
              <a:rPr lang="en-US" dirty="0" smtClean="0"/>
              <a:t>Up arrow from down arrow</a:t>
            </a:r>
          </a:p>
          <a:p>
            <a:r>
              <a:rPr lang="en-US" dirty="0" smtClean="0"/>
              <a:t>Cannot be distinguished based on speed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$1 Evaluation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 study</a:t>
            </a:r>
          </a:p>
          <a:p>
            <a:pPr lvl="1"/>
            <a:r>
              <a:rPr lang="en-US" dirty="0" smtClean="0"/>
              <a:t>10 users</a:t>
            </a:r>
          </a:p>
          <a:p>
            <a:pPr lvl="1"/>
            <a:r>
              <a:rPr lang="en-US" dirty="0" smtClean="0"/>
              <a:t>16 gesture types</a:t>
            </a:r>
          </a:p>
          <a:p>
            <a:pPr lvl="1"/>
            <a:r>
              <a:rPr lang="en-US" dirty="0" smtClean="0"/>
              <a:t>30 entries each: 10 slow, 10 medium, 10 fast</a:t>
            </a:r>
          </a:p>
          <a:p>
            <a:pPr lvl="1"/>
            <a:r>
              <a:rPr lang="en-US" dirty="0" smtClean="0"/>
              <a:t>Compared recognizers</a:t>
            </a:r>
          </a:p>
          <a:p>
            <a:r>
              <a:rPr lang="en-US" dirty="0" smtClean="0"/>
              <a:t>Results: </a:t>
            </a:r>
          </a:p>
          <a:p>
            <a:pPr lvl="1"/>
            <a:r>
              <a:rPr lang="en-US" dirty="0" smtClean="0"/>
              <a:t>$1 .98% errors, GRADMA 7.17% errors</a:t>
            </a:r>
          </a:p>
          <a:p>
            <a:pPr lvl="1"/>
            <a:r>
              <a:rPr lang="en-US" dirty="0" smtClean="0"/>
              <a:t>Medium speed is best</a:t>
            </a:r>
          </a:p>
          <a:p>
            <a:pPr lvl="1"/>
            <a:r>
              <a:rPr lang="en-US" dirty="0" smtClean="0"/>
              <a:t>$1 and GRANDMA were fast enough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DiamondSpin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 smtClean="0"/>
          </a:p>
          <a:p>
            <a:r>
              <a:rPr lang="en-US" dirty="0" smtClean="0"/>
              <a:t>Toolkit for efficient prototyping of multi-person shared displays</a:t>
            </a:r>
            <a:r>
              <a:rPr lang="en-US" dirty="0"/>
              <a:t> </a:t>
            </a:r>
            <a:r>
              <a:rPr lang="en-US" dirty="0" smtClean="0"/>
              <a:t>(target = touch-screen tabletop)</a:t>
            </a:r>
          </a:p>
          <a:p>
            <a:r>
              <a:rPr lang="en-US" dirty="0" smtClean="0"/>
              <a:t>Defines API for building tabletop applications</a:t>
            </a:r>
          </a:p>
          <a:p>
            <a:r>
              <a:rPr lang="en-US" dirty="0" smtClean="0"/>
              <a:t>Gestures are defined in an ad-hoc manner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Gesture support makes building gestures easy</a:t>
            </a:r>
          </a:p>
          <a:p>
            <a:r>
              <a:rPr lang="en-US" dirty="0" smtClean="0"/>
              <a:t>Multi-touch gestures are easy</a:t>
            </a:r>
          </a:p>
          <a:p>
            <a:r>
              <a:rPr lang="en-US" dirty="0" smtClean="0"/>
              <a:t>There remain significant challenges to building the gestures of the future:</a:t>
            </a:r>
          </a:p>
          <a:p>
            <a:pPr lvl="1"/>
            <a:r>
              <a:rPr lang="en-US" dirty="0" smtClean="0"/>
              <a:t>Many limitations of current approaches in 2D</a:t>
            </a:r>
          </a:p>
          <a:p>
            <a:pPr lvl="1"/>
            <a:r>
              <a:rPr lang="en-US" dirty="0" smtClean="0"/>
              <a:t>3D gestures are supported only in an ad-hoc manner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(slide 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Shen</a:t>
            </a:r>
            <a:r>
              <a:rPr lang="en-US" dirty="0" smtClean="0"/>
              <a:t>, </a:t>
            </a:r>
            <a:r>
              <a:rPr lang="en-US" dirty="0" err="1" smtClean="0"/>
              <a:t>Frédéric</a:t>
            </a:r>
            <a:r>
              <a:rPr lang="en-US" dirty="0" smtClean="0"/>
              <a:t> D. </a:t>
            </a:r>
            <a:r>
              <a:rPr lang="en-US" dirty="0" err="1" smtClean="0"/>
              <a:t>Vernier</a:t>
            </a:r>
            <a:r>
              <a:rPr lang="en-US" dirty="0" smtClean="0"/>
              <a:t>, Clifton </a:t>
            </a:r>
            <a:r>
              <a:rPr lang="en-US" dirty="0" err="1" smtClean="0"/>
              <a:t>Forlines</a:t>
            </a:r>
            <a:r>
              <a:rPr lang="en-US" dirty="0" smtClean="0"/>
              <a:t>, Meredith </a:t>
            </a:r>
            <a:r>
              <a:rPr lang="en-US" dirty="0" err="1" smtClean="0"/>
              <a:t>Ringel</a:t>
            </a:r>
            <a:r>
              <a:rPr lang="en-US" dirty="0" smtClean="0"/>
              <a:t>. "</a:t>
            </a:r>
            <a:r>
              <a:rPr lang="en-US" dirty="0" err="1" smtClean="0"/>
              <a:t>DiamondSpin</a:t>
            </a:r>
            <a:r>
              <a:rPr lang="en-US" dirty="0" smtClean="0"/>
              <a:t>: an extensible toolkit for around-the-table interaction", In </a:t>
            </a:r>
            <a:r>
              <a:rPr lang="en-US" i="1" dirty="0" smtClean="0"/>
              <a:t>CHI '04</a:t>
            </a:r>
            <a:r>
              <a:rPr lang="en-US" dirty="0" smtClean="0"/>
              <a:t>, p. 167-174. </a:t>
            </a:r>
            <a:r>
              <a:rPr lang="en-US" dirty="0" smtClean="0">
                <a:hlinkClick r:id="rId2"/>
              </a:rPr>
              <a:t>ACM DL Ref</a:t>
            </a:r>
            <a:endParaRPr lang="en-US" dirty="0" smtClean="0"/>
          </a:p>
          <a:p>
            <a:r>
              <a:rPr lang="en-US" dirty="0" smtClean="0"/>
              <a:t>JO </a:t>
            </a:r>
            <a:r>
              <a:rPr lang="en-US" dirty="0" err="1" smtClean="0"/>
              <a:t>Wobbrock</a:t>
            </a:r>
            <a:r>
              <a:rPr lang="en-US" dirty="0" smtClean="0"/>
              <a:t>, AD Wilson, Y Li. "Gestures without libraries, toolkits or training: a $1 recognizer for user interface prototypes", In </a:t>
            </a:r>
            <a:r>
              <a:rPr lang="en-US" i="1" dirty="0" smtClean="0"/>
              <a:t>UIST '07</a:t>
            </a:r>
            <a:r>
              <a:rPr lang="en-US" dirty="0" smtClean="0"/>
              <a:t>, p. 159-168. </a:t>
            </a:r>
            <a:r>
              <a:rPr lang="en-US" dirty="0" smtClean="0">
                <a:hlinkClick r:id="rId3"/>
              </a:rPr>
              <a:t>ACM DL Ref</a:t>
            </a:r>
            <a:endParaRPr lang="en-US" dirty="0" smtClean="0"/>
          </a:p>
          <a:p>
            <a:r>
              <a:rPr lang="en-US" dirty="0" smtClean="0"/>
              <a:t>Dean </a:t>
            </a:r>
            <a:r>
              <a:rPr lang="en-US" dirty="0" err="1" smtClean="0"/>
              <a:t>Rubine</a:t>
            </a:r>
            <a:r>
              <a:rPr lang="en-US" dirty="0" smtClean="0"/>
              <a:t>, "Specifying Gestures by Example", </a:t>
            </a:r>
            <a:r>
              <a:rPr lang="en-US" i="1" dirty="0" smtClean="0"/>
              <a:t>Computer Graphics</a:t>
            </a:r>
            <a:r>
              <a:rPr lang="en-US" dirty="0" smtClean="0"/>
              <a:t>, Volume 25, Number 4, July 1991, p. 329-337. </a:t>
            </a:r>
            <a:r>
              <a:rPr lang="en-US" dirty="0" smtClean="0">
                <a:hlinkClick r:id="rId4"/>
              </a:rPr>
              <a:t>ACM DL Ref</a:t>
            </a:r>
            <a:endParaRPr lang="en-US" dirty="0" smtClean="0"/>
          </a:p>
          <a:p>
            <a:r>
              <a:rPr lang="en-US" dirty="0" smtClean="0"/>
              <a:t>James A. </a:t>
            </a:r>
            <a:r>
              <a:rPr lang="en-US" dirty="0" err="1" smtClean="0"/>
              <a:t>Landay</a:t>
            </a:r>
            <a:r>
              <a:rPr lang="en-US" dirty="0" smtClean="0"/>
              <a:t>, Brad A. Myers. "Extending an existing user interface toolkit to support gesture recognition." CHI'93 extended abstracts, Pages: 91 - 92. </a:t>
            </a:r>
            <a:r>
              <a:rPr lang="en-US" dirty="0" smtClean="0">
                <a:hlinkClick r:id="rId5"/>
              </a:rPr>
              <a:t>ACM DL Ref</a:t>
            </a:r>
            <a:endParaRPr lang="en-US" dirty="0" smtClean="0"/>
          </a:p>
          <a:p>
            <a:r>
              <a:rPr lang="en-US" dirty="0" smtClean="0"/>
              <a:t>T. </a:t>
            </a:r>
            <a:r>
              <a:rPr lang="en-US" dirty="0" err="1" smtClean="0"/>
              <a:t>Westeyn</a:t>
            </a:r>
            <a:r>
              <a:rPr lang="en-US" dirty="0" smtClean="0"/>
              <a:t>, H. Brashear, A. </a:t>
            </a:r>
            <a:r>
              <a:rPr lang="en-US" dirty="0" err="1" smtClean="0"/>
              <a:t>Atrash</a:t>
            </a:r>
            <a:r>
              <a:rPr lang="en-US" dirty="0" smtClean="0"/>
              <a:t>, and T. </a:t>
            </a:r>
            <a:r>
              <a:rPr lang="en-US" dirty="0" err="1" smtClean="0"/>
              <a:t>Starner</a:t>
            </a:r>
            <a:r>
              <a:rPr lang="en-US" dirty="0" smtClean="0"/>
              <a:t>. "Georgia tech gesture toolkit: supporting experiments in gesture recognition." In </a:t>
            </a:r>
            <a:r>
              <a:rPr lang="en-US" i="1" dirty="0" smtClean="0"/>
              <a:t>Proceedings of the 5th international conference on Multimodal interfaces</a:t>
            </a:r>
            <a:r>
              <a:rPr lang="en-US" dirty="0" smtClean="0"/>
              <a:t>, pages 85-92. </a:t>
            </a:r>
            <a:r>
              <a:rPr lang="en-US" dirty="0" smtClean="0">
                <a:hlinkClick r:id="rId6"/>
              </a:rPr>
              <a:t>ACM DL Ref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(slide 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Kent Lyons, Helene Brashear, Tracy </a:t>
            </a:r>
            <a:r>
              <a:rPr lang="en-US" dirty="0" err="1" smtClean="0"/>
              <a:t>Westeyn</a:t>
            </a:r>
            <a:r>
              <a:rPr lang="en-US" dirty="0" smtClean="0"/>
              <a:t>, Jung </a:t>
            </a:r>
            <a:r>
              <a:rPr lang="en-US" dirty="0" err="1" smtClean="0"/>
              <a:t>Soo</a:t>
            </a:r>
            <a:r>
              <a:rPr lang="en-US" dirty="0" smtClean="0"/>
              <a:t> Kim, and Thad </a:t>
            </a:r>
            <a:r>
              <a:rPr lang="en-US" dirty="0" err="1" smtClean="0"/>
              <a:t>Starner</a:t>
            </a:r>
            <a:r>
              <a:rPr lang="en-US" dirty="0" smtClean="0"/>
              <a:t>. "GART: The Gesture and Activity Recognition Toolkit." In </a:t>
            </a:r>
            <a:r>
              <a:rPr lang="en-US" i="1" dirty="0" smtClean="0"/>
              <a:t>HCI </a:t>
            </a:r>
            <a:r>
              <a:rPr lang="en-US" dirty="0" smtClean="0"/>
              <a:t>‘07. </a:t>
            </a:r>
            <a:r>
              <a:rPr lang="en-US" dirty="0" smtClean="0">
                <a:hlinkClick r:id="rId2"/>
              </a:rPr>
              <a:t>Springer Ref</a:t>
            </a:r>
            <a:endParaRPr lang="en-US" dirty="0" smtClean="0"/>
          </a:p>
          <a:p>
            <a:r>
              <a:rPr lang="en-US" dirty="0" smtClean="0"/>
              <a:t>Jason I. Hong, James A. </a:t>
            </a:r>
            <a:r>
              <a:rPr lang="en-US" dirty="0" err="1" smtClean="0"/>
              <a:t>Landay</a:t>
            </a:r>
            <a:r>
              <a:rPr lang="en-US" dirty="0" smtClean="0"/>
              <a:t>. "SATIN: a toolkit for informal ink-based applications." In </a:t>
            </a:r>
            <a:r>
              <a:rPr lang="en-US" i="1" dirty="0" smtClean="0"/>
              <a:t>UIST '00: CHI Letters</a:t>
            </a:r>
            <a:r>
              <a:rPr lang="en-US" dirty="0" smtClean="0"/>
              <a:t>, </a:t>
            </a:r>
            <a:r>
              <a:rPr lang="en-US" dirty="0" err="1" smtClean="0"/>
              <a:t>vol</a:t>
            </a:r>
            <a:r>
              <a:rPr lang="en-US" dirty="0" smtClean="0"/>
              <a:t> 2, issue 2, p. 63-72. </a:t>
            </a:r>
            <a:r>
              <a:rPr lang="en-US" dirty="0" smtClean="0">
                <a:hlinkClick r:id="rId3"/>
              </a:rPr>
              <a:t>ACM DL Ref</a:t>
            </a:r>
            <a:endParaRPr lang="en-US" dirty="0" smtClean="0"/>
          </a:p>
          <a:p>
            <a:r>
              <a:rPr lang="en-US" dirty="0" smtClean="0"/>
              <a:t>J. Allan Christian Long, J. A. </a:t>
            </a:r>
            <a:r>
              <a:rPr lang="en-US" dirty="0" err="1" smtClean="0"/>
              <a:t>Landay</a:t>
            </a:r>
            <a:r>
              <a:rPr lang="en-US" dirty="0" smtClean="0"/>
              <a:t>, and L. A. Rowe. " Implications for a gesture design tool." In </a:t>
            </a:r>
            <a:r>
              <a:rPr lang="en-US" i="1" dirty="0" smtClean="0"/>
              <a:t>CHI '99</a:t>
            </a:r>
            <a:r>
              <a:rPr lang="en-US" dirty="0" smtClean="0"/>
              <a:t>, p. 40-47. ACM Press, 1999. </a:t>
            </a:r>
            <a:r>
              <a:rPr lang="en-US" dirty="0" smtClean="0">
                <a:hlinkClick r:id="rId4"/>
              </a:rPr>
              <a:t>ACM DL Ref</a:t>
            </a:r>
            <a:r>
              <a:rPr lang="en-US" dirty="0" smtClean="0"/>
              <a:t> </a:t>
            </a:r>
          </a:p>
          <a:p>
            <a:r>
              <a:rPr lang="en-US" dirty="0" smtClean="0"/>
              <a:t>B </a:t>
            </a:r>
            <a:r>
              <a:rPr lang="en-US" dirty="0" err="1" smtClean="0"/>
              <a:t>MacIntyre</a:t>
            </a:r>
            <a:r>
              <a:rPr lang="en-US" dirty="0" smtClean="0"/>
              <a:t>, M Gandy, S Dow, JD Bolter. "DART: a toolkit for rapid design exploration of augmented reality experiences." </a:t>
            </a:r>
            <a:r>
              <a:rPr lang="en-US" dirty="0" smtClean="0">
                <a:hlinkClick r:id="rId5"/>
              </a:rPr>
              <a:t>ACM DL Ref</a:t>
            </a:r>
          </a:p>
          <a:p>
            <a:r>
              <a:rPr lang="en-US" dirty="0" smtClean="0"/>
              <a:t>RC </a:t>
            </a:r>
            <a:r>
              <a:rPr lang="en-US" dirty="0" err="1" smtClean="0"/>
              <a:t>Zeleznik</a:t>
            </a:r>
            <a:r>
              <a:rPr lang="en-US" dirty="0" smtClean="0"/>
              <a:t>, KP Herndon, JF Hughes. "SKETCH: An interface for sketching 3D scenes." In SIGGRAPH 96, p. 163-170. </a:t>
            </a:r>
            <a:r>
              <a:rPr lang="en-US" dirty="0" smtClean="0">
                <a:hlinkClick r:id="rId6"/>
              </a:rPr>
              <a:t>ACM DL Ref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gesture?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Mouse: Adobe Illustrator, SKETCH</a:t>
            </a:r>
          </a:p>
          <a:p>
            <a:r>
              <a:rPr lang="en-US" dirty="0" smtClean="0"/>
              <a:t>Pen: Palm Pilot, Interactive Whiteboards</a:t>
            </a:r>
          </a:p>
          <a:p>
            <a:r>
              <a:rPr lang="en-US" dirty="0" smtClean="0"/>
              <a:t>Finger: IPhone </a:t>
            </a:r>
          </a:p>
          <a:p>
            <a:r>
              <a:rPr lang="en-US" dirty="0" smtClean="0"/>
              <a:t>Body: Minority Report</a:t>
            </a:r>
          </a:p>
          <a:p>
            <a:r>
              <a:rPr lang="en-US" dirty="0" smtClean="0"/>
              <a:t>Face: ATM PINs</a:t>
            </a:r>
          </a:p>
          <a:p>
            <a:r>
              <a:rPr lang="en-US" dirty="0" err="1" smtClean="0"/>
              <a:t>Wii</a:t>
            </a:r>
            <a:r>
              <a:rPr lang="en-US" dirty="0" smtClean="0"/>
              <a:t>-mote: </a:t>
            </a:r>
            <a:r>
              <a:rPr lang="en-US" dirty="0" err="1" smtClean="0"/>
              <a:t>Wii</a:t>
            </a:r>
            <a:r>
              <a:rPr lang="en-US" dirty="0" smtClean="0"/>
              <a:t> games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support gestures?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single stroke can indicate:</a:t>
            </a:r>
          </a:p>
          <a:p>
            <a:pPr lvl="2"/>
            <a:r>
              <a:rPr lang="en-US" dirty="0" smtClean="0"/>
              <a:t>The operation</a:t>
            </a:r>
          </a:p>
          <a:p>
            <a:pPr lvl="2"/>
            <a:r>
              <a:rPr lang="en-US" dirty="0" smtClean="0"/>
              <a:t>The operand</a:t>
            </a:r>
          </a:p>
          <a:p>
            <a:pPr lvl="2"/>
            <a:r>
              <a:rPr lang="en-US" dirty="0" smtClean="0"/>
              <a:t>Additional </a:t>
            </a:r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proofreader’s mark indicates [</a:t>
            </a:r>
            <a:r>
              <a:rPr lang="en-US" dirty="0" err="1" smtClean="0"/>
              <a:t>Rubine</a:t>
            </a:r>
            <a:r>
              <a:rPr lang="en-US" dirty="0" smtClean="0"/>
              <a:t>] 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that </a:t>
            </a:r>
            <a:r>
              <a:rPr lang="en-US" dirty="0" smtClean="0"/>
              <a:t>a move should occur (operation)</a:t>
            </a:r>
          </a:p>
          <a:p>
            <a:pPr lvl="2"/>
            <a:r>
              <a:rPr lang="en-US" dirty="0" smtClean="0"/>
              <a:t>the text that should be moved (the operand) </a:t>
            </a:r>
          </a:p>
          <a:p>
            <a:pPr lvl="2"/>
            <a:r>
              <a:rPr lang="en-US" dirty="0" smtClean="0"/>
              <a:t>and the new location of the text (an additional </a:t>
            </a:r>
            <a:r>
              <a:rPr lang="en-US" dirty="0" err="1" smtClean="0"/>
              <a:t>param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support gestures?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Natural</a:t>
            </a:r>
          </a:p>
          <a:p>
            <a:pPr lvl="1"/>
            <a:r>
              <a:rPr lang="en-US" dirty="0" smtClean="0"/>
              <a:t>Chinese brush painting</a:t>
            </a:r>
          </a:p>
          <a:p>
            <a:pPr lvl="1"/>
            <a:r>
              <a:rPr lang="en-US" dirty="0" smtClean="0"/>
              <a:t>Musical Score</a:t>
            </a:r>
          </a:p>
          <a:p>
            <a:pPr lvl="1"/>
            <a:r>
              <a:rPr lang="en-US" dirty="0" smtClean="0"/>
              <a:t>Chemical Formula</a:t>
            </a:r>
          </a:p>
          <a:p>
            <a:r>
              <a:rPr lang="en-US" dirty="0" smtClean="0"/>
              <a:t>No other choice</a:t>
            </a:r>
          </a:p>
          <a:p>
            <a:pPr lvl="1"/>
            <a:r>
              <a:rPr lang="en-US" dirty="0" smtClean="0"/>
              <a:t>IPhone (touch screens in general)</a:t>
            </a:r>
          </a:p>
          <a:p>
            <a:pPr lvl="1"/>
            <a:r>
              <a:rPr lang="en-US" dirty="0" smtClean="0"/>
              <a:t>Table Top</a:t>
            </a:r>
          </a:p>
          <a:p>
            <a:pPr lvl="1"/>
            <a:r>
              <a:rPr lang="en-US" dirty="0" smtClean="0"/>
              <a:t>Interactive Whiteboard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World Builder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Opera face recognition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Gesture support, 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 hoc = “Recognizers that use heuristics specifically tuned to a predefined set of gestures.” [</a:t>
            </a:r>
            <a:r>
              <a:rPr lang="en-US" dirty="0" err="1" smtClean="0"/>
              <a:t>Wobbrock</a:t>
            </a:r>
            <a:r>
              <a:rPr lang="en-US" dirty="0" smtClean="0"/>
              <a:t> 2007]</a:t>
            </a:r>
          </a:p>
          <a:p>
            <a:pPr lvl="1"/>
            <a:r>
              <a:rPr lang="en-US" dirty="0" smtClean="0"/>
              <a:t>Application Specific: e.g. Chinese Brush Painting, Musical scores, Chemical Formulas </a:t>
            </a:r>
          </a:p>
          <a:p>
            <a:pPr lvl="1"/>
            <a:r>
              <a:rPr lang="en-US" dirty="0" smtClean="0"/>
              <a:t>Platform: e.g. IPhone gesture libraries</a:t>
            </a:r>
          </a:p>
          <a:p>
            <a:r>
              <a:rPr lang="en-US" dirty="0" smtClean="0"/>
              <a:t>Systematic = Allow for definition of new gestures.</a:t>
            </a:r>
          </a:p>
          <a:p>
            <a:pPr lvl="1"/>
            <a:r>
              <a:rPr lang="en-US" dirty="0" smtClean="0"/>
              <a:t>Toolkit or framework</a:t>
            </a:r>
          </a:p>
          <a:p>
            <a:pPr lvl="1"/>
            <a:r>
              <a:rPr lang="en-US" dirty="0" smtClean="0"/>
              <a:t>Simple algorithm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vs. systematic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 hoc can be hard to implement because gestures collide [Long 1999].</a:t>
            </a:r>
          </a:p>
          <a:p>
            <a:r>
              <a:rPr lang="en-US" dirty="0" smtClean="0"/>
              <a:t>Ad hoc doesn’t allow definition of new gestures</a:t>
            </a:r>
          </a:p>
          <a:p>
            <a:r>
              <a:rPr lang="en-US" dirty="0" smtClean="0"/>
              <a:t>Harder to perfect gestures in a systematic system</a:t>
            </a:r>
          </a:p>
          <a:p>
            <a:r>
              <a:rPr lang="en-US" dirty="0" smtClean="0"/>
              <a:t>Consistency of gestures across applications is better in ad hoc systems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Gesture Recognizers Automated in a Novel Direct Manipulation </a:t>
            </a:r>
            <a:r>
              <a:rPr lang="en-US" dirty="0" smtClean="0"/>
              <a:t>Architecture</a:t>
            </a:r>
          </a:p>
          <a:p>
            <a:r>
              <a:rPr lang="en-US" dirty="0" smtClean="0"/>
              <a:t>Co-developed with a the Gesture-based Drawing Program (GDP)</a:t>
            </a:r>
            <a:endParaRPr lang="en-US" dirty="0" smtClean="0"/>
          </a:p>
          <a:p>
            <a:r>
              <a:rPr lang="en-US" dirty="0" smtClean="0"/>
              <a:t>Major features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r>
              <a:rPr lang="en-US" dirty="0" smtClean="0"/>
              <a:t>build by example</a:t>
            </a:r>
          </a:p>
          <a:p>
            <a:r>
              <a:rPr lang="en-US" dirty="0" smtClean="0"/>
              <a:t>Extensions: </a:t>
            </a:r>
            <a:endParaRPr lang="en-US" dirty="0" smtClean="0"/>
          </a:p>
          <a:p>
            <a:pPr lvl="1"/>
            <a:r>
              <a:rPr lang="en-US" dirty="0" smtClean="0"/>
              <a:t>multi-touch </a:t>
            </a:r>
          </a:p>
          <a:p>
            <a:pPr lvl="1"/>
            <a:r>
              <a:rPr lang="en-US" dirty="0" smtClean="0"/>
              <a:t>eager gestures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459</TotalTime>
  <Words>1440</Words>
  <Application>Microsoft Office PowerPoint</Application>
  <PresentationFormat>On-screen Show (4:3)</PresentationFormat>
  <Paragraphs>184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Median</vt:lpstr>
      <vt:lpstr>2D, 3D and Multi-Touch Gestures Made Easier</vt:lpstr>
      <vt:lpstr>What is a gesture?</vt:lpstr>
      <vt:lpstr>What can gesture?</vt:lpstr>
      <vt:lpstr>Why support gestures?</vt:lpstr>
      <vt:lpstr>Why support gestures?</vt:lpstr>
      <vt:lpstr>Videos</vt:lpstr>
      <vt:lpstr>Gesture support, two approaches</vt:lpstr>
      <vt:lpstr>Ad hoc vs. systematic</vt:lpstr>
      <vt:lpstr>GRANDMA</vt:lpstr>
      <vt:lpstr>GDP design</vt:lpstr>
      <vt:lpstr>GRANDMA recipe</vt:lpstr>
      <vt:lpstr>Formal Definitions</vt:lpstr>
      <vt:lpstr>GRANDMA Algorithm</vt:lpstr>
      <vt:lpstr>Limitations</vt:lpstr>
      <vt:lpstr>GRANDMA in Amulet</vt:lpstr>
      <vt:lpstr>$1 recognizer</vt:lpstr>
      <vt:lpstr>$1 goals</vt:lpstr>
      <vt:lpstr>$1 algorithm</vt:lpstr>
      <vt:lpstr>Really $1?</vt:lpstr>
      <vt:lpstr>Limitations</vt:lpstr>
      <vt:lpstr>$1 Evaluation </vt:lpstr>
      <vt:lpstr>DiamondSpin</vt:lpstr>
      <vt:lpstr>Conclusion</vt:lpstr>
      <vt:lpstr>References (slide 1 of 2)</vt:lpstr>
      <vt:lpstr>References (slide 2 of 2)</vt:lpstr>
      <vt:lpstr>SATIN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2D, 3D and Multi-Touch Gestures Made Easier</dc:title>
  <dc:creator>Carnegie Mellon University</dc:creator>
  <cp:lastModifiedBy>Carnegie Mellon University</cp:lastModifiedBy>
  <cp:revision>7</cp:revision>
  <dcterms:created xsi:type="dcterms:W3CDTF">2009-04-30T22:49:15Z</dcterms:created>
  <dcterms:modified xsi:type="dcterms:W3CDTF">2009-05-01T15:52:37Z</dcterms:modified>
</cp:coreProperties>
</file>